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41" r:id="rId2"/>
    <p:sldId id="342" r:id="rId3"/>
    <p:sldId id="281" r:id="rId4"/>
    <p:sldId id="282" r:id="rId5"/>
    <p:sldId id="283" r:id="rId6"/>
    <p:sldId id="284" r:id="rId7"/>
    <p:sldId id="285" r:id="rId8"/>
    <p:sldId id="287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3" r:id="rId34"/>
    <p:sldId id="311" r:id="rId35"/>
    <p:sldId id="312" r:id="rId36"/>
    <p:sldId id="314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48" autoAdjust="0"/>
    <p:restoredTop sz="94618"/>
  </p:normalViewPr>
  <p:slideViewPr>
    <p:cSldViewPr snapToGrid="0" snapToObjects="1">
      <p:cViewPr varScale="1">
        <p:scale>
          <a:sx n="141" d="100"/>
          <a:sy n="141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eople.sc.fsu.edu/~jburkardt/datasets/knapsack_01/knapsack_01.html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63" y="2416386"/>
            <a:ext cx="12639707" cy="4268345"/>
          </a:xfrm>
        </p:spPr>
        <p:txBody>
          <a:bodyPr>
            <a:normAutofit fontScale="90000"/>
          </a:bodyPr>
          <a:lstStyle/>
          <a:p>
            <a:pPr algn="l"/>
            <a:r>
              <a:rPr lang="en-US" sz="7040" dirty="0"/>
              <a:t>Development and Automated Testing of RESTful APIs</a:t>
            </a:r>
            <a:br>
              <a:rPr lang="en-US" sz="7040" dirty="0"/>
            </a:br>
            <a:br>
              <a:rPr lang="en-US" sz="7040" dirty="0"/>
            </a:br>
            <a:r>
              <a:rPr lang="en-US" sz="7040" dirty="0"/>
              <a:t>Lesson 04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9018" y="7444527"/>
            <a:ext cx="9753600" cy="963438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Prof. Andrea Arcuri</a:t>
            </a:r>
          </a:p>
          <a:p>
            <a:pPr algn="r"/>
            <a:r>
              <a:rPr lang="en-US" dirty="0"/>
              <a:t>Kristiania University College, Oslo, Norway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" y="1266063"/>
            <a:ext cx="197042" cy="3939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7536" tIns="48768" rIns="97536" bIns="48768" numCol="1" anchor="ctr" anchorCtr="0" compatLnSpc="1">
            <a:prstTxWarp prst="textNoShape">
              <a:avLst/>
            </a:prstTxWarp>
            <a:spAutoFit/>
          </a:bodyPr>
          <a:lstStyle/>
          <a:p>
            <a:pPr algn="l" defTabSz="97539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92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415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" y="2603500"/>
            <a:ext cx="12728448" cy="6286500"/>
          </a:xfrm>
        </p:spPr>
        <p:txBody>
          <a:bodyPr/>
          <a:lstStyle/>
          <a:p>
            <a:r>
              <a:rPr lang="en-US" dirty="0"/>
              <a:t>2 main components: </a:t>
            </a:r>
            <a:r>
              <a:rPr lang="en-US" i="1" dirty="0"/>
              <a:t>Search Space</a:t>
            </a:r>
            <a:r>
              <a:rPr lang="en-US" dirty="0"/>
              <a:t> and </a:t>
            </a:r>
            <a:r>
              <a:rPr lang="en-US" i="1" dirty="0"/>
              <a:t>Fitness Function</a:t>
            </a:r>
          </a:p>
          <a:p>
            <a:r>
              <a:rPr lang="en-US" b="1" dirty="0"/>
              <a:t>Goal</a:t>
            </a:r>
            <a:r>
              <a:rPr lang="en-US" dirty="0"/>
              <a:t>: find the best solution from the search space such that the fitness function is minimized/maximized</a:t>
            </a:r>
          </a:p>
        </p:txBody>
      </p:sp>
    </p:spTree>
    <p:extLst>
      <p:ext uri="{BB962C8B-B14F-4D97-AF65-F5344CB8AC3E}">
        <p14:creationId xmlns:p14="http://schemas.microsoft.com/office/powerpoint/2010/main" val="4583259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Set X of all possible solutions for the problem</a:t>
                </a:r>
              </a:p>
              <a:p>
                <a:r>
                  <a:rPr lang="en-US" dirty="0"/>
                  <a:t>If a solution can be represented with 0/1 bit sequence of length N, then search space is all possible bit strings of size N</a:t>
                </a:r>
              </a:p>
              <a:p>
                <a:r>
                  <a:rPr lang="en-US" dirty="0"/>
                  <a:t>Search space is usually huge, </a:t>
                </a:r>
                <a:r>
                  <a:rPr lang="en-US" dirty="0" err="1"/>
                  <a:t>eg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Otherwise use brute force, and so would not be a problem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8301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f(x)=h</a:t>
            </a:r>
          </a:p>
          <a:p>
            <a:r>
              <a:rPr lang="en-US" dirty="0"/>
              <a:t>Given a solution </a:t>
            </a:r>
            <a:r>
              <a:rPr lang="en-US" i="1" dirty="0"/>
              <a:t>x</a:t>
            </a:r>
            <a:r>
              <a:rPr lang="en-US" dirty="0"/>
              <a:t> in X, calculate an heuristic </a:t>
            </a:r>
            <a:r>
              <a:rPr lang="en-US" i="1" dirty="0"/>
              <a:t>h</a:t>
            </a:r>
            <a:r>
              <a:rPr lang="en-US" dirty="0"/>
              <a:t> that specifies how good the solution is</a:t>
            </a:r>
          </a:p>
          <a:p>
            <a:r>
              <a:rPr lang="en-US" dirty="0"/>
              <a:t>Problem dependent, to minimize or maximize:</a:t>
            </a:r>
          </a:p>
          <a:p>
            <a:pPr lvl="1"/>
            <a:r>
              <a:rPr lang="en-US" dirty="0"/>
              <a:t>Minimize air resistance</a:t>
            </a:r>
          </a:p>
          <a:p>
            <a:pPr lvl="1"/>
            <a:r>
              <a:rPr lang="en-US" dirty="0"/>
              <a:t>Maximize protein structure properties</a:t>
            </a:r>
          </a:p>
          <a:p>
            <a:pPr lvl="1"/>
            <a:r>
              <a:rPr lang="en-US" dirty="0"/>
              <a:t>Maximize Return Of Investment</a:t>
            </a:r>
          </a:p>
          <a:p>
            <a:pPr lvl="1"/>
            <a:r>
              <a:rPr lang="en-US" dirty="0"/>
              <a:t>etc. </a:t>
            </a:r>
          </a:p>
        </p:txBody>
      </p:sp>
    </p:spTree>
    <p:extLst>
      <p:ext uri="{BB962C8B-B14F-4D97-AF65-F5344CB8AC3E}">
        <p14:creationId xmlns:p14="http://schemas.microsoft.com/office/powerpoint/2010/main" val="35932868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499"/>
            <a:ext cx="11099800" cy="6819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Algorithm that explores the search space X</a:t>
            </a:r>
          </a:p>
          <a:p>
            <a:r>
              <a:rPr lang="en-US" dirty="0"/>
              <a:t>Only a tiny sample of X can be evaluated</a:t>
            </a:r>
          </a:p>
          <a:p>
            <a:r>
              <a:rPr lang="en-US" dirty="0"/>
              <a:t>Use fitness f(x) to guide the exploration to fitter areas of the search space with better solutions</a:t>
            </a:r>
          </a:p>
          <a:p>
            <a:r>
              <a:rPr lang="en-US" dirty="0"/>
              <a:t>Stopping criterion: after evaluating K solutions (or K amount of time is passed), return best </a:t>
            </a:r>
            <a:r>
              <a:rPr lang="en-US" i="1" dirty="0"/>
              <a:t>x</a:t>
            </a:r>
            <a:r>
              <a:rPr lang="en-US" dirty="0"/>
              <a:t> among the evaluated solutions</a:t>
            </a:r>
          </a:p>
          <a:p>
            <a:r>
              <a:rPr lang="en-US" dirty="0"/>
              <a:t>Many different kinds of optimization algorithms…</a:t>
            </a:r>
          </a:p>
          <a:p>
            <a:pPr lvl="1"/>
            <a:r>
              <a:rPr lang="en-US" dirty="0"/>
              <a:t>But as a user, still need to provide the representation and f(x)</a:t>
            </a:r>
          </a:p>
        </p:txBody>
      </p:sp>
    </p:spTree>
    <p:extLst>
      <p:ext uri="{BB962C8B-B14F-4D97-AF65-F5344CB8AC3E}">
        <p14:creationId xmlns:p14="http://schemas.microsoft.com/office/powerpoint/2010/main" val="30404477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633" y="2603500"/>
            <a:ext cx="12348755" cy="62865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s(x) = x’</a:t>
            </a:r>
          </a:p>
          <a:p>
            <a:r>
              <a:rPr lang="en-US" dirty="0"/>
              <a:t>An operator that, from a solution </a:t>
            </a:r>
            <a:r>
              <a:rPr lang="en-US" i="1" dirty="0"/>
              <a:t>x</a:t>
            </a:r>
            <a:r>
              <a:rPr lang="en-US" dirty="0"/>
              <a:t>, gives a new one </a:t>
            </a:r>
            <a:r>
              <a:rPr lang="en-US" i="1" dirty="0"/>
              <a:t>x’</a:t>
            </a:r>
          </a:p>
          <a:p>
            <a:r>
              <a:rPr lang="en-US" dirty="0"/>
              <a:t>Still need to evaluate its fitness, 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i="1" dirty="0"/>
              <a:t>f(x’)</a:t>
            </a:r>
          </a:p>
          <a:p>
            <a:r>
              <a:rPr lang="en-US" dirty="0"/>
              <a:t>The optimization algorithm will use the search operators to choose which new </a:t>
            </a:r>
            <a:r>
              <a:rPr lang="en-US" i="1" dirty="0"/>
              <a:t>x’</a:t>
            </a:r>
            <a:r>
              <a:rPr lang="en-US" dirty="0"/>
              <a:t> in X to evaluate</a:t>
            </a:r>
          </a:p>
          <a:p>
            <a:r>
              <a:rPr lang="en-US" dirty="0"/>
              <a:t>The search operator will depend on the problem representation</a:t>
            </a:r>
          </a:p>
          <a:p>
            <a:r>
              <a:rPr lang="en-US" dirty="0"/>
              <a:t>Example: flip a bit in a bit-sequence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956088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444" y="235494"/>
            <a:ext cx="12143677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Knapsack Problem (KP)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230880"/>
            <a:ext cx="11099800" cy="565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Insert N items to a knapsack</a:t>
            </a:r>
          </a:p>
          <a:p>
            <a:r>
              <a:rPr lang="en-US" dirty="0"/>
              <a:t>Each item has a weight </a:t>
            </a:r>
            <a:r>
              <a:rPr lang="en-US" i="1" dirty="0"/>
              <a:t>w </a:t>
            </a:r>
            <a:r>
              <a:rPr lang="en-US" dirty="0"/>
              <a:t>and a value </a:t>
            </a:r>
            <a:r>
              <a:rPr lang="en-US" i="1" dirty="0"/>
              <a:t>v</a:t>
            </a:r>
          </a:p>
          <a:p>
            <a:r>
              <a:rPr lang="en-US" dirty="0"/>
              <a:t>The knapsack has a maximum load of weight L</a:t>
            </a:r>
          </a:p>
          <a:p>
            <a:r>
              <a:rPr lang="en-US" dirty="0"/>
              <a:t>Goal: find the selection of items that can be inserted within limit L, and for which the total value is maximized</a:t>
            </a:r>
          </a:p>
          <a:p>
            <a:r>
              <a:rPr lang="en-US" dirty="0"/>
              <a:t>Note: many real-world problems are instances of the knapsack problem</a:t>
            </a:r>
          </a:p>
        </p:txBody>
      </p:sp>
      <p:pic>
        <p:nvPicPr>
          <p:cNvPr id="6146" name="Picture 2" descr="https://upload.wikimedia.org/wikipedia/commons/thumb/f/fd/Knapsack.svg/250px-Knapsac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809" y="3230880"/>
            <a:ext cx="23812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4151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Each unique item has an index from 0 to N-1</a:t>
                </a:r>
              </a:p>
              <a:p>
                <a:r>
                  <a:rPr lang="en-US" dirty="0"/>
                  <a:t>A solution can be represented as an array </a:t>
                </a:r>
                <a:r>
                  <a:rPr lang="en-US" i="1" dirty="0"/>
                  <a:t>x </a:t>
                </a:r>
                <a:r>
                  <a:rPr lang="en-US" dirty="0"/>
                  <a:t>of 0s (item not present) and 1s (item present)</a:t>
                </a:r>
              </a:p>
              <a:p>
                <a:r>
                  <a:rPr lang="en-US" b="0" dirty="0"/>
                  <a:t>Maximize: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Constraint: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Can have f(x)=0 if constraint is not satisfied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4114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size N, enumerate all possible bit arrays</a:t>
                </a:r>
              </a:p>
              <a:p>
                <a:r>
                  <a:rPr lang="en-US" dirty="0"/>
                  <a:t>Return the one with maximum f(x)</a:t>
                </a:r>
              </a:p>
              <a:p>
                <a:r>
                  <a:rPr lang="en-US" dirty="0"/>
                  <a:t>Astronomically expensive, but for tiny 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=1024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1,048,576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1,120,000,000,000,000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6841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 solution as quickly as possible</a:t>
            </a:r>
          </a:p>
          <a:p>
            <a:r>
              <a:rPr lang="en-US" dirty="0"/>
              <a:t>Don’t explore the search space, but rather focus on the most promising path in it</a:t>
            </a:r>
          </a:p>
          <a:p>
            <a:r>
              <a:rPr lang="en-US" dirty="0"/>
              <a:t>Actual implementation is problem dependent</a:t>
            </a:r>
          </a:p>
          <a:p>
            <a:r>
              <a:rPr lang="en-US" dirty="0"/>
              <a:t>For example on KP:</a:t>
            </a:r>
          </a:p>
          <a:p>
            <a:pPr lvl="1"/>
            <a:r>
              <a:rPr lang="en-US" dirty="0"/>
              <a:t>Start from empty selection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Add 1 item at a time to </a:t>
            </a:r>
            <a:r>
              <a:rPr lang="en-US" i="1" dirty="0"/>
              <a:t>x </a:t>
            </a:r>
            <a:r>
              <a:rPr lang="en-US" dirty="0"/>
              <a:t>(but how to choose???)</a:t>
            </a:r>
          </a:p>
          <a:p>
            <a:pPr lvl="1"/>
            <a:r>
              <a:rPr lang="en-US" dirty="0"/>
              <a:t>Stop when not possible to add any item</a:t>
            </a:r>
          </a:p>
        </p:txBody>
      </p:sp>
    </p:spTree>
    <p:extLst>
      <p:ext uri="{BB962C8B-B14F-4D97-AF65-F5344CB8AC3E}">
        <p14:creationId xmlns:p14="http://schemas.microsoft.com/office/powerpoint/2010/main" val="9220767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 = 26</a:t>
            </a:r>
          </a:p>
          <a:p>
            <a:r>
              <a:rPr lang="en-US" dirty="0"/>
              <a:t>W = [12,   7, 11,   8,   9]</a:t>
            </a:r>
          </a:p>
          <a:p>
            <a:r>
              <a:rPr lang="en-US" dirty="0"/>
              <a:t>V  = [24, 13, 23, 15, 16]</a:t>
            </a:r>
          </a:p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https://people.sc.fsu.edu/~jburkardt/datasets/knapsack_01/knapsack_01.html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6987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8900A5-17AE-7C46-9A4E-31713CA2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AD6C72-9E23-EC45-A14D-68904CAAF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497" y="2603500"/>
            <a:ext cx="12520943" cy="6286500"/>
          </a:xfrm>
        </p:spPr>
        <p:txBody>
          <a:bodyPr/>
          <a:lstStyle/>
          <a:p>
            <a:r>
              <a:rPr lang="en-US" dirty="0"/>
              <a:t>Get a basic understanding of Combinatorial Optimization</a:t>
            </a:r>
          </a:p>
          <a:p>
            <a:r>
              <a:rPr lang="en-US" dirty="0"/>
              <a:t>See how Evolutionary Algorithms (EA) work</a:t>
            </a:r>
          </a:p>
          <a:p>
            <a:r>
              <a:rPr lang="en-US" dirty="0"/>
              <a:t>This will be necessary to understand how EA can be used to generate test cases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38419582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Greedy: Heaviest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023360"/>
            <a:ext cx="11666220" cy="52599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 choose (12,24)</a:t>
            </a:r>
          </a:p>
          <a:p>
            <a:r>
              <a:rPr lang="en-US" dirty="0"/>
              <a:t>Then choose (11,13)</a:t>
            </a:r>
          </a:p>
          <a:p>
            <a:r>
              <a:rPr lang="en-US" dirty="0"/>
              <a:t>Weight becomes 12 + 11 = 23 </a:t>
            </a:r>
          </a:p>
          <a:p>
            <a:r>
              <a:rPr lang="en-US" dirty="0"/>
              <a:t>Cannot add any other element without exceeding L=26</a:t>
            </a:r>
          </a:p>
          <a:p>
            <a:r>
              <a:rPr lang="en-US" dirty="0"/>
              <a:t>f(x) = 24 + 23 = 47</a:t>
            </a:r>
          </a:p>
          <a:p>
            <a:r>
              <a:rPr lang="en-US" dirty="0"/>
              <a:t>Is 47 the best score we can achieve???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25571"/>
              </p:ext>
            </p:extLst>
          </p:nvPr>
        </p:nvGraphicFramePr>
        <p:xfrm>
          <a:off x="3047214" y="2585357"/>
          <a:ext cx="59574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2908">
                  <a:extLst>
                    <a:ext uri="{9D8B030D-6E8A-4147-A177-3AD203B41FA5}">
                      <a16:colId xmlns:a16="http://schemas.microsoft.com/office/drawing/2014/main" val="873697715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2381380617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88322833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1162321261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39274296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14271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1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69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5138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Greedy: Lightest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023360"/>
            <a:ext cx="11666220" cy="52599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Choosing (7,13), (8,15) and (9,16)</a:t>
            </a:r>
          </a:p>
          <a:p>
            <a:r>
              <a:rPr lang="en-US" dirty="0"/>
              <a:t>Weight becomes 7 + 8 + 9 = 24 &lt; 26 </a:t>
            </a:r>
          </a:p>
          <a:p>
            <a:r>
              <a:rPr lang="en-US" dirty="0"/>
              <a:t>Cannot add any other element without exceeding L=26</a:t>
            </a:r>
          </a:p>
          <a:p>
            <a:r>
              <a:rPr lang="en-US" dirty="0"/>
              <a:t>f(x) = 13 + 15 + 16 = 44</a:t>
            </a:r>
          </a:p>
          <a:p>
            <a:r>
              <a:rPr lang="en-US" dirty="0"/>
              <a:t>Worse solution 44 than previous 47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64576"/>
              </p:ext>
            </p:extLst>
          </p:nvPr>
        </p:nvGraphicFramePr>
        <p:xfrm>
          <a:off x="3047214" y="2585357"/>
          <a:ext cx="59574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2908">
                  <a:extLst>
                    <a:ext uri="{9D8B030D-6E8A-4147-A177-3AD203B41FA5}">
                      <a16:colId xmlns:a16="http://schemas.microsoft.com/office/drawing/2014/main" val="873697715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2381380617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88322833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1162321261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39274296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14271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71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69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7420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Greedy: Best Ratio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589417"/>
            <a:ext cx="11666220" cy="4693920"/>
          </a:xfrm>
        </p:spPr>
        <p:txBody>
          <a:bodyPr>
            <a:normAutofit fontScale="925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Consider first the best ratio v/w, </a:t>
            </a:r>
            <a:r>
              <a:rPr lang="en-US" dirty="0" err="1"/>
              <a:t>ie</a:t>
            </a:r>
            <a:r>
              <a:rPr lang="en-US" dirty="0"/>
              <a:t> which item gives best return for unit of weight</a:t>
            </a:r>
          </a:p>
          <a:p>
            <a:pPr>
              <a:spcBef>
                <a:spcPts val="2400"/>
              </a:spcBef>
            </a:pPr>
            <a:r>
              <a:rPr lang="en-US" dirty="0"/>
              <a:t>Choose (11,23) and then (12,24)</a:t>
            </a:r>
          </a:p>
          <a:p>
            <a:pPr>
              <a:spcBef>
                <a:spcPts val="2400"/>
              </a:spcBef>
            </a:pPr>
            <a:r>
              <a:rPr lang="en-US" dirty="0"/>
              <a:t>Cannot add any other element without exceeding L=26</a:t>
            </a:r>
          </a:p>
          <a:p>
            <a:pPr>
              <a:spcBef>
                <a:spcPts val="2400"/>
              </a:spcBef>
            </a:pPr>
            <a:r>
              <a:rPr lang="en-US" dirty="0"/>
              <a:t>f(x) = 24 + 23 = 47</a:t>
            </a:r>
          </a:p>
          <a:p>
            <a:pPr>
              <a:spcBef>
                <a:spcPts val="2400"/>
              </a:spcBef>
            </a:pPr>
            <a:r>
              <a:rPr lang="en-US" dirty="0"/>
              <a:t>Different order of insertion, but still 47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76038"/>
              </p:ext>
            </p:extLst>
          </p:nvPr>
        </p:nvGraphicFramePr>
        <p:xfrm>
          <a:off x="3047214" y="2585357"/>
          <a:ext cx="5957448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2908">
                  <a:extLst>
                    <a:ext uri="{9D8B030D-6E8A-4147-A177-3AD203B41FA5}">
                      <a16:colId xmlns:a16="http://schemas.microsoft.com/office/drawing/2014/main" val="873697715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2381380617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88322833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1162321261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39274296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14271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1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69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092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2314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497511"/>
          </a:xfrm>
        </p:spPr>
        <p:txBody>
          <a:bodyPr/>
          <a:lstStyle/>
          <a:p>
            <a:r>
              <a:rPr lang="en-US" dirty="0"/>
              <a:t>Best Solution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4023360"/>
            <a:ext cx="11666220" cy="52599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Weight is 7 + 11 + 8 = 26 </a:t>
            </a:r>
          </a:p>
          <a:p>
            <a:r>
              <a:rPr lang="en-US" dirty="0"/>
              <a:t>f(x) = 13 + 23 + 15 = 51</a:t>
            </a:r>
          </a:p>
          <a:p>
            <a:r>
              <a:rPr lang="en-US" dirty="0"/>
              <a:t>Better than the previous 47</a:t>
            </a:r>
          </a:p>
          <a:p>
            <a:r>
              <a:rPr lang="en-US" dirty="0"/>
              <a:t>Greedy algorithms can be fast, but can give poor results</a:t>
            </a:r>
          </a:p>
          <a:p>
            <a:r>
              <a:rPr lang="en-US" dirty="0"/>
              <a:t>Need something more general, with better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973556"/>
              </p:ext>
            </p:extLst>
          </p:nvPr>
        </p:nvGraphicFramePr>
        <p:xfrm>
          <a:off x="3523676" y="2141220"/>
          <a:ext cx="59574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2908">
                  <a:extLst>
                    <a:ext uri="{9D8B030D-6E8A-4147-A177-3AD203B41FA5}">
                      <a16:colId xmlns:a16="http://schemas.microsoft.com/office/drawing/2014/main" val="873697715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2381380617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88322833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1162321261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739274296"/>
                    </a:ext>
                  </a:extLst>
                </a:gridCol>
                <a:gridCol w="992908">
                  <a:extLst>
                    <a:ext uri="{9D8B030D-6E8A-4147-A177-3AD203B41FA5}">
                      <a16:colId xmlns:a16="http://schemas.microsoft.com/office/drawing/2014/main" val="3142711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1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69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00444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Optimization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3091180"/>
            <a:ext cx="11099800" cy="62865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Random Search</a:t>
            </a:r>
            <a:r>
              <a:rPr lang="en-US" dirty="0"/>
              <a:t> (in this class)</a:t>
            </a:r>
            <a:endParaRPr lang="en-US" b="1" dirty="0"/>
          </a:p>
          <a:p>
            <a:r>
              <a:rPr lang="en-US" b="1" dirty="0"/>
              <a:t>Hill Climbing </a:t>
            </a:r>
            <a:r>
              <a:rPr lang="en-US" dirty="0"/>
              <a:t>(in this class)</a:t>
            </a:r>
          </a:p>
          <a:p>
            <a:r>
              <a:rPr lang="en-US" dirty="0"/>
              <a:t>Simulated Annealing</a:t>
            </a:r>
          </a:p>
          <a:p>
            <a:r>
              <a:rPr lang="en-US" b="1" dirty="0"/>
              <a:t>Genetic Algorithms </a:t>
            </a:r>
            <a:r>
              <a:rPr lang="en-US" dirty="0"/>
              <a:t>(next class)</a:t>
            </a:r>
          </a:p>
          <a:p>
            <a:r>
              <a:rPr lang="en-US" dirty="0"/>
              <a:t>Ant Colony Algorithms</a:t>
            </a:r>
          </a:p>
          <a:p>
            <a:r>
              <a:rPr lang="en-US" dirty="0"/>
              <a:t>Particle Swarm Algorithms</a:t>
            </a:r>
          </a:p>
          <a:p>
            <a:r>
              <a:rPr lang="en-US" dirty="0"/>
              <a:t>Etc. etc. (there are many)</a:t>
            </a:r>
          </a:p>
        </p:txBody>
      </p:sp>
    </p:spTree>
    <p:extLst>
      <p:ext uri="{BB962C8B-B14F-4D97-AF65-F5344CB8AC3E}">
        <p14:creationId xmlns:p14="http://schemas.microsoft.com/office/powerpoint/2010/main" val="27933448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 (RS)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Easiest of the optimization algorithms</a:t>
            </a:r>
          </a:p>
          <a:p>
            <a:r>
              <a:rPr lang="en-US" dirty="0"/>
              <a:t>Sample a random solution from search space X</a:t>
            </a:r>
          </a:p>
          <a:p>
            <a:r>
              <a:rPr lang="en-US" dirty="0"/>
              <a:t>Keep sampling until run out of time</a:t>
            </a:r>
          </a:p>
          <a:p>
            <a:r>
              <a:rPr lang="en-US" dirty="0"/>
              <a:t>Keep track of best solution found so far</a:t>
            </a:r>
          </a:p>
        </p:txBody>
      </p:sp>
    </p:spTree>
    <p:extLst>
      <p:ext uri="{BB962C8B-B14F-4D97-AF65-F5344CB8AC3E}">
        <p14:creationId xmlns:p14="http://schemas.microsoft.com/office/powerpoint/2010/main" val="36941327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(HC)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a random solution</a:t>
            </a:r>
          </a:p>
          <a:p>
            <a:r>
              <a:rPr lang="en-US" dirty="0"/>
              <a:t>Keep track of / store one solution</a:t>
            </a:r>
          </a:p>
          <a:p>
            <a:r>
              <a:rPr lang="en-US" dirty="0"/>
              <a:t>Use search operator to do small modifications</a:t>
            </a:r>
          </a:p>
          <a:p>
            <a:r>
              <a:rPr lang="en-US" dirty="0"/>
              <a:t>If better solution, </a:t>
            </a:r>
            <a:r>
              <a:rPr lang="en-US" i="1" dirty="0"/>
              <a:t>move</a:t>
            </a:r>
            <a:r>
              <a:rPr lang="en-US" dirty="0"/>
              <a:t> to it, and repeat</a:t>
            </a:r>
          </a:p>
          <a:p>
            <a:r>
              <a:rPr lang="en-US" dirty="0"/>
              <a:t>If no better solution in the </a:t>
            </a:r>
            <a:r>
              <a:rPr lang="en-US" i="1" dirty="0"/>
              <a:t>neighborhood</a:t>
            </a:r>
            <a:r>
              <a:rPr lang="en-US" dirty="0"/>
              <a:t>, restart from a random solution </a:t>
            </a:r>
          </a:p>
        </p:txBody>
      </p:sp>
      <p:pic>
        <p:nvPicPr>
          <p:cNvPr id="7170" name="Picture 2" descr="Image result for hill climb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278" y="589869"/>
            <a:ext cx="2009775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43465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Very Simplified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8216" y="2603500"/>
            <a:ext cx="5634083" cy="68104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problem in which </a:t>
            </a:r>
            <a:r>
              <a:rPr lang="en-US" i="1" dirty="0"/>
              <a:t>x </a:t>
            </a:r>
            <a:r>
              <a:rPr lang="en-US" dirty="0"/>
              <a:t>is a number</a:t>
            </a:r>
          </a:p>
          <a:p>
            <a:r>
              <a:rPr lang="en-US" dirty="0"/>
              <a:t>Search operator is +- 1 on such </a:t>
            </a:r>
            <a:r>
              <a:rPr lang="en-US" i="1" dirty="0"/>
              <a:t>x</a:t>
            </a:r>
          </a:p>
          <a:p>
            <a:r>
              <a:rPr lang="en-US" dirty="0"/>
              <a:t>“Climb” up to maximize </a:t>
            </a:r>
            <a:r>
              <a:rPr lang="en-US" i="1" dirty="0"/>
              <a:t>f(x)</a:t>
            </a:r>
          </a:p>
          <a:p>
            <a:r>
              <a:rPr lang="en-US" i="1" dirty="0"/>
              <a:t>B</a:t>
            </a:r>
            <a:r>
              <a:rPr lang="en-US" dirty="0"/>
              <a:t> is </a:t>
            </a:r>
            <a:r>
              <a:rPr lang="en-US" i="1" dirty="0"/>
              <a:t>global optimum</a:t>
            </a:r>
          </a:p>
          <a:p>
            <a:r>
              <a:rPr lang="en-US" i="1" dirty="0"/>
              <a:t>A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dirty="0"/>
              <a:t> are </a:t>
            </a:r>
            <a:r>
              <a:rPr lang="en-US" i="1" dirty="0"/>
              <a:t>local optima</a:t>
            </a:r>
          </a:p>
          <a:p>
            <a:r>
              <a:rPr lang="en-US" dirty="0"/>
              <a:t>Final result depends from starting point</a:t>
            </a:r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564" y="3630249"/>
            <a:ext cx="46101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8890" y="5897200"/>
            <a:ext cx="397544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x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Fitness Landscape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9863" y="4265477"/>
            <a:ext cx="7694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5240704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 for KP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HC is a general algorithm</a:t>
            </a:r>
          </a:p>
          <a:p>
            <a:r>
              <a:rPr lang="en-US" dirty="0"/>
              <a:t>But still need to define a proper search operator for each problem domain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add/remove 1 item (small neighborhood)</a:t>
            </a:r>
          </a:p>
          <a:p>
            <a:pPr lvl="1"/>
            <a:r>
              <a:rPr lang="en-US" dirty="0"/>
              <a:t>remove K items, add J different items  (larger neighborhood)</a:t>
            </a:r>
          </a:p>
          <a:p>
            <a:r>
              <a:rPr lang="en-US" dirty="0"/>
              <a:t>The larger the neighborhood, the slower the ascent, so the less restart we can do within same time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it is not necessarily better</a:t>
            </a:r>
          </a:p>
        </p:txBody>
      </p:sp>
    </p:spTree>
    <p:extLst>
      <p:ext uri="{BB962C8B-B14F-4D97-AF65-F5344CB8AC3E}">
        <p14:creationId xmlns:p14="http://schemas.microsoft.com/office/powerpoint/2010/main" val="120704160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Free Lunch (NFL) Theorem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2603499"/>
            <a:ext cx="12444549" cy="69846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What is the best optimization algorithm?</a:t>
            </a:r>
          </a:p>
          <a:p>
            <a:pPr lvl="1"/>
            <a:r>
              <a:rPr lang="en-US" dirty="0"/>
              <a:t>Which best variants / choice of parameters?</a:t>
            </a:r>
          </a:p>
          <a:p>
            <a:r>
              <a:rPr lang="en-US" dirty="0"/>
              <a:t>Considering </a:t>
            </a:r>
            <a:r>
              <a:rPr lang="en-US" i="1" dirty="0"/>
              <a:t>all</a:t>
            </a:r>
            <a:r>
              <a:rPr lang="en-US" dirty="0"/>
              <a:t> optimization problems, mathematically proved (NFL) that </a:t>
            </a:r>
            <a:r>
              <a:rPr lang="en-US" b="1" dirty="0"/>
              <a:t>all optimization algorithms perform on average the same</a:t>
            </a:r>
          </a:p>
          <a:p>
            <a:pPr lvl="1"/>
            <a:r>
              <a:rPr lang="en-US" dirty="0"/>
              <a:t>Yes, it follows that, on some problems, RS is the best</a:t>
            </a:r>
          </a:p>
          <a:p>
            <a:r>
              <a:rPr lang="en-US" dirty="0"/>
              <a:t>There exist no best algorithm</a:t>
            </a:r>
          </a:p>
          <a:p>
            <a:r>
              <a:rPr lang="en-US" dirty="0"/>
              <a:t>But on </a:t>
            </a:r>
            <a:r>
              <a:rPr lang="en-US" i="1" dirty="0"/>
              <a:t>specific</a:t>
            </a:r>
            <a:r>
              <a:rPr lang="en-US" dirty="0"/>
              <a:t> problems, you can have some algorithms that are better than others, especially by exploiting </a:t>
            </a:r>
            <a:r>
              <a:rPr lang="en-US" i="1" dirty="0"/>
              <a:t>domain knowledge </a:t>
            </a:r>
          </a:p>
          <a:p>
            <a:r>
              <a:rPr lang="en-US" dirty="0"/>
              <a:t>It follows that a general algorithm will perform worse than a specialized variant for a specific problem</a:t>
            </a:r>
          </a:p>
        </p:txBody>
      </p:sp>
    </p:spTree>
    <p:extLst>
      <p:ext uri="{BB962C8B-B14F-4D97-AF65-F5344CB8AC3E}">
        <p14:creationId xmlns:p14="http://schemas.microsoft.com/office/powerpoint/2010/main" val="14174163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Runtime Of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2608" y="2603500"/>
                <a:ext cx="12326112" cy="6286500"/>
              </a:xfrm>
            </p:spPr>
            <p:txBody>
              <a:bodyPr/>
              <a:lstStyle/>
              <a:p>
                <a:r>
                  <a:rPr lang="en-US" dirty="0"/>
                  <a:t>Depending on input size N of the addressed problem</a:t>
                </a:r>
              </a:p>
              <a:p>
                <a:r>
                  <a:rPr lang="en-US" i="1" dirty="0"/>
                  <a:t>Polynomial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: usually fine, for small </a:t>
                </a:r>
                <a:r>
                  <a:rPr lang="en-US" i="1" dirty="0"/>
                  <a:t>k</a:t>
                </a:r>
              </a:p>
              <a:p>
                <a:r>
                  <a:rPr lang="en-US" i="1" dirty="0"/>
                  <a:t>Exponential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</a:t>
                </a:r>
                <a:r>
                  <a:rPr lang="en-US" b="1" dirty="0"/>
                  <a:t>hopeless</a:t>
                </a:r>
                <a:r>
                  <a:rPr lang="en-US" dirty="0"/>
                  <a:t>, unless tiny N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, number of atoms in the whole universe is estimated to be no more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2608" y="2603500"/>
                <a:ext cx="12326112" cy="6286500"/>
              </a:xfrm>
              <a:blipFill>
                <a:blip r:embed="rId2"/>
                <a:stretch>
                  <a:fillRect l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7282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Queen Puzzle (QP)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6960" y="2603500"/>
            <a:ext cx="5895340" cy="6286500"/>
          </a:xfrm>
        </p:spPr>
        <p:txBody>
          <a:bodyPr/>
          <a:lstStyle/>
          <a:p>
            <a:r>
              <a:rPr lang="en-US" dirty="0"/>
              <a:t>Position 8 queens such that no 2 queens threaten each other</a:t>
            </a:r>
          </a:p>
          <a:p>
            <a:r>
              <a:rPr lang="en-US" dirty="0"/>
              <a:t>Generalization: N queens into a N*N board</a:t>
            </a:r>
          </a:p>
        </p:txBody>
      </p:sp>
      <p:pic>
        <p:nvPicPr>
          <p:cNvPr id="9220" name="Picture 4" descr="Image result for queens 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" y="2878046"/>
            <a:ext cx="5521543" cy="56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1615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 As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8356963" cy="6286500"/>
          </a:xfrm>
        </p:spPr>
        <p:txBody>
          <a:bodyPr/>
          <a:lstStyle/>
          <a:p>
            <a:r>
              <a:rPr lang="en-US" dirty="0"/>
              <a:t>Search Space: matrix N*N of bits</a:t>
            </a:r>
          </a:p>
          <a:p>
            <a:pPr lvl="1"/>
            <a:r>
              <a:rPr lang="en-US" dirty="0"/>
              <a:t>1 for a queen in that position, 0 otherwise</a:t>
            </a:r>
          </a:p>
          <a:p>
            <a:r>
              <a:rPr lang="en-US" dirty="0"/>
              <a:t>Search operator: flip bits in the matrix</a:t>
            </a:r>
          </a:p>
          <a:p>
            <a:r>
              <a:rPr lang="en-US" dirty="0"/>
              <a:t>Fitness: need to reward having N queens, and minimize number of threatened queens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1195" y="4921638"/>
            <a:ext cx="2154436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00010000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00000010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00100000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00000001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01000000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00001000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10000000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00000100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" name="Picture 4" descr="Image result for queens 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022" y="2429692"/>
            <a:ext cx="2338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235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QP: Better Representation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Binary matrix N*N would allow for any number of queens on the board (</a:t>
            </a:r>
            <a:r>
              <a:rPr lang="en-US" dirty="0" err="1"/>
              <a:t>eg</a:t>
            </a:r>
            <a:r>
              <a:rPr lang="en-US" dirty="0"/>
              <a:t> all 1s)</a:t>
            </a:r>
          </a:p>
          <a:p>
            <a:r>
              <a:rPr lang="en-US" dirty="0"/>
              <a:t>Domain knowledge: no 2 queens on same row, no 2 queens on the same column</a:t>
            </a:r>
          </a:p>
          <a:p>
            <a:pPr lvl="1"/>
            <a:r>
              <a:rPr lang="en-US" dirty="0"/>
              <a:t>Choose representation and search operator to only explore solution for which these constraints are satisfied</a:t>
            </a:r>
          </a:p>
          <a:p>
            <a:r>
              <a:rPr lang="en-US" dirty="0"/>
              <a:t>New representation: array of size N, with column indices from 0 to N-1 (position </a:t>
            </a:r>
            <a:r>
              <a:rPr lang="en-US" i="1" dirty="0" err="1"/>
              <a:t>i</a:t>
            </a:r>
            <a:r>
              <a:rPr lang="en-US" dirty="0"/>
              <a:t> is for queen in row </a:t>
            </a:r>
            <a:r>
              <a:rPr lang="en-US" i="1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New operator: swap 2 column indices</a:t>
            </a:r>
          </a:p>
        </p:txBody>
      </p:sp>
    </p:spTree>
    <p:extLst>
      <p:ext uri="{BB962C8B-B14F-4D97-AF65-F5344CB8AC3E}">
        <p14:creationId xmlns:p14="http://schemas.microsoft.com/office/powerpoint/2010/main" val="387447523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QP Cont.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Representation: [</a:t>
            </a:r>
            <a:r>
              <a:rPr lang="en-US" dirty="0" err="1"/>
              <a:t>f,a,e,b,h,c,g,d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queen in row 1 is in column </a:t>
            </a:r>
            <a:r>
              <a:rPr lang="en-US" i="1" dirty="0"/>
              <a:t>“f”,</a:t>
            </a:r>
            <a:r>
              <a:rPr lang="en-US" dirty="0"/>
              <a:t> row 2 is in column </a:t>
            </a:r>
            <a:r>
              <a:rPr lang="en-US" i="1" dirty="0"/>
              <a:t>“a”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Search operator: swap two elements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swap “f” with “c”, [</a:t>
            </a:r>
            <a:r>
              <a:rPr lang="en-US" dirty="0" err="1"/>
              <a:t>c,a,e,b,h,f,g,d</a:t>
            </a:r>
            <a:r>
              <a:rPr lang="en-US" dirty="0"/>
              <a:t>]</a:t>
            </a:r>
          </a:p>
          <a:p>
            <a:r>
              <a:rPr lang="en-US" dirty="0"/>
              <a:t>By construction, I am only exploring board configurations that do not clash on columns/rows</a:t>
            </a:r>
          </a:p>
          <a:p>
            <a:pPr lvl="1"/>
            <a:r>
              <a:rPr lang="en-US" dirty="0"/>
              <a:t>But still a problem, as need to handle threating on diagonals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Image result for queens 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822" y="609601"/>
            <a:ext cx="233878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44068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91" y="2603499"/>
            <a:ext cx="12557760" cy="67146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Technically, QP is a </a:t>
            </a:r>
            <a:r>
              <a:rPr lang="en-US" i="1" dirty="0"/>
              <a:t>decision</a:t>
            </a:r>
            <a:r>
              <a:rPr lang="en-US" dirty="0"/>
              <a:t> problem</a:t>
            </a:r>
          </a:p>
          <a:p>
            <a:r>
              <a:rPr lang="en-US" dirty="0"/>
              <a:t>Once we find a solution with N queens no threating any other, we know we have found a global optimum</a:t>
            </a:r>
          </a:p>
          <a:p>
            <a:r>
              <a:rPr lang="en-US" dirty="0"/>
              <a:t>In optimization problems, usually we cannot know if we found the best</a:t>
            </a:r>
          </a:p>
          <a:p>
            <a:r>
              <a:rPr lang="en-US" dirty="0"/>
              <a:t>Decision Problem: can say “yes” or “no” about if a solution is optimal or not</a:t>
            </a:r>
          </a:p>
          <a:p>
            <a:r>
              <a:rPr lang="en-US" dirty="0"/>
              <a:t>For decision problems, still doing the same as optimization, only difference is that we can know when best solution is found</a:t>
            </a:r>
          </a:p>
          <a:p>
            <a:r>
              <a:rPr lang="en-US" dirty="0"/>
              <a:t>Practically all optimization problems have a decision variant for some metric K, </a:t>
            </a:r>
            <a:r>
              <a:rPr lang="en-US" dirty="0" err="1"/>
              <a:t>eg</a:t>
            </a:r>
            <a:r>
              <a:rPr lang="en-US" dirty="0"/>
              <a:t> “find knapsack configuration with total item values of at least K”</a:t>
            </a:r>
          </a:p>
        </p:txBody>
      </p:sp>
    </p:spTree>
    <p:extLst>
      <p:ext uri="{BB962C8B-B14F-4D97-AF65-F5344CB8AC3E}">
        <p14:creationId xmlns:p14="http://schemas.microsoft.com/office/powerpoint/2010/main" val="631647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263" y="2603500"/>
            <a:ext cx="12261668" cy="62865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NP</a:t>
            </a:r>
            <a:r>
              <a:rPr lang="en-US" dirty="0"/>
              <a:t>: “</a:t>
            </a:r>
            <a:r>
              <a:rPr lang="en-US" b="1" dirty="0"/>
              <a:t>N</a:t>
            </a:r>
            <a:r>
              <a:rPr lang="en-US" dirty="0"/>
              <a:t>ondeterministic </a:t>
            </a:r>
            <a:r>
              <a:rPr lang="en-US" b="1" dirty="0"/>
              <a:t>P</a:t>
            </a:r>
            <a:r>
              <a:rPr lang="en-US" dirty="0"/>
              <a:t>olynomial time”</a:t>
            </a:r>
          </a:p>
          <a:p>
            <a:r>
              <a:rPr lang="en-US" b="1" dirty="0"/>
              <a:t>NP</a:t>
            </a:r>
            <a:r>
              <a:rPr lang="en-US" dirty="0"/>
              <a:t> is “the set of all </a:t>
            </a:r>
            <a:r>
              <a:rPr lang="en-US" i="1" dirty="0"/>
              <a:t>decision </a:t>
            </a:r>
            <a:r>
              <a:rPr lang="en-US" dirty="0"/>
              <a:t>problems that can be solved in polynomial time on a theoretical non-deterministic Turing machine”</a:t>
            </a:r>
          </a:p>
          <a:p>
            <a:r>
              <a:rPr lang="en-US" dirty="0"/>
              <a:t>Equivalent, easier definition: “</a:t>
            </a:r>
            <a:r>
              <a:rPr lang="en-US" i="1" dirty="0"/>
              <a:t>set of all decision problems whose solutions can be verified in polynomial time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can answer “yes” or “no” in polynomial time</a:t>
            </a:r>
          </a:p>
          <a:p>
            <a:r>
              <a:rPr lang="en-US" dirty="0"/>
              <a:t>KP and QP are in </a:t>
            </a:r>
            <a:r>
              <a:rPr lang="en-US" b="1" dirty="0"/>
              <a:t>NP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QP: can quickly verify if N queens do not threaten each other</a:t>
            </a:r>
          </a:p>
          <a:p>
            <a:pPr lvl="1"/>
            <a:r>
              <a:rPr lang="en-US" dirty="0"/>
              <a:t>KP: can quickly verify in linear time if a solution has at least a certain value </a:t>
            </a:r>
          </a:p>
        </p:txBody>
      </p:sp>
    </p:spTree>
    <p:extLst>
      <p:ext uri="{BB962C8B-B14F-4D97-AF65-F5344CB8AC3E}">
        <p14:creationId xmlns:p14="http://schemas.microsoft.com/office/powerpoint/2010/main" val="176223109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417" y="2229031"/>
            <a:ext cx="12461966" cy="715009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</a:t>
            </a:r>
            <a:r>
              <a:rPr lang="en-US" dirty="0"/>
              <a:t> is the set of all decision problems that can be </a:t>
            </a:r>
            <a:r>
              <a:rPr lang="en-US" i="1" dirty="0"/>
              <a:t>solved</a:t>
            </a:r>
            <a:r>
              <a:rPr lang="en-US" dirty="0"/>
              <a:t> in polynomial time</a:t>
            </a:r>
          </a:p>
          <a:p>
            <a:r>
              <a:rPr lang="en-US" b="1" dirty="0"/>
              <a:t>P</a:t>
            </a:r>
            <a:r>
              <a:rPr lang="en-US" dirty="0"/>
              <a:t> is at least a subset of </a:t>
            </a:r>
            <a:r>
              <a:rPr lang="en-US" b="1" dirty="0"/>
              <a:t>NP</a:t>
            </a:r>
            <a:r>
              <a:rPr lang="en-US" dirty="0"/>
              <a:t>… but is it a strict subset???</a:t>
            </a:r>
          </a:p>
          <a:p>
            <a:r>
              <a:rPr lang="en-US" b="1" dirty="0"/>
              <a:t>P = NP ???</a:t>
            </a:r>
          </a:p>
          <a:p>
            <a:r>
              <a:rPr lang="en-US" b="1" dirty="0"/>
              <a:t>P != NP ???</a:t>
            </a:r>
          </a:p>
          <a:p>
            <a:r>
              <a:rPr lang="en-US" i="1" dirty="0"/>
              <a:t>This is arguably the most important question in computer science for which we do not have an answer (yet)</a:t>
            </a:r>
          </a:p>
          <a:p>
            <a:r>
              <a:rPr lang="en-US" dirty="0"/>
              <a:t>Consequence: there might be undiscovered, efficient algorithms to solve today’s complex problems, or those might be impossible to design… we simply have no clue </a:t>
            </a:r>
            <a:r>
              <a:rPr lang="en-US" dirty="0">
                <a:sym typeface="Wingdings" panose="05000000000000000000" pitchFamily="2" charset="2"/>
              </a:rPr>
              <a:t>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8354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Nature Inspired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99" y="2603500"/>
            <a:ext cx="12366171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Nature is good at solving many different problems</a:t>
            </a:r>
          </a:p>
          <a:p>
            <a:r>
              <a:rPr lang="en-US" dirty="0"/>
              <a:t>Idea: get inspiration from natural phenomena to create effective optimization algorithms</a:t>
            </a:r>
          </a:p>
          <a:p>
            <a:r>
              <a:rPr lang="en-US" dirty="0"/>
              <a:t>E.g., carbon-to-diamond process: high temperature in  Earth's mantle, cooled slowly while raising up to surface</a:t>
            </a:r>
          </a:p>
          <a:p>
            <a:pPr lvl="1"/>
            <a:r>
              <a:rPr lang="en-US" dirty="0"/>
              <a:t>Simulated Annealing Algorithm</a:t>
            </a:r>
          </a:p>
          <a:p>
            <a:r>
              <a:rPr lang="en-US" dirty="0"/>
              <a:t>E.g., behavior of ants seeking a path between their colony and a source of food, based on pheromone trails</a:t>
            </a:r>
          </a:p>
          <a:p>
            <a:pPr lvl="1"/>
            <a:r>
              <a:rPr lang="en-US" dirty="0"/>
              <a:t>Ant Colony Optimization Algorithm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9805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217" y="2603500"/>
            <a:ext cx="9169958" cy="6604794"/>
          </a:xfrm>
        </p:spPr>
        <p:txBody>
          <a:bodyPr/>
          <a:lstStyle/>
          <a:p>
            <a:r>
              <a:rPr lang="en-US" dirty="0"/>
              <a:t>Charles Darwin, </a:t>
            </a:r>
            <a:r>
              <a:rPr lang="en-US" i="1" dirty="0"/>
              <a:t>“The Origin of Species”, </a:t>
            </a:r>
            <a:r>
              <a:rPr lang="en-US" dirty="0"/>
              <a:t>1859</a:t>
            </a:r>
          </a:p>
          <a:p>
            <a:r>
              <a:rPr lang="en-US" dirty="0"/>
              <a:t>Theory describing how different species </a:t>
            </a:r>
            <a:r>
              <a:rPr lang="en-US" i="1" dirty="0"/>
              <a:t>evolved</a:t>
            </a:r>
            <a:r>
              <a:rPr lang="en-US" dirty="0"/>
              <a:t> from unicellular organisms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843" y="2603500"/>
            <a:ext cx="2578100" cy="2578100"/>
          </a:xfrm>
          <a:prstGeom prst="rect">
            <a:avLst/>
          </a:prstGeom>
        </p:spPr>
      </p:pic>
      <p:pic>
        <p:nvPicPr>
          <p:cNvPr id="1026" name="Picture 2" descr="Image result for origin of spec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818" y="5472906"/>
            <a:ext cx="2560125" cy="37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4096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3" y="444500"/>
            <a:ext cx="12636137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Algorithms (EAs)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 are optimization algorithms based on the theory of evolution </a:t>
            </a:r>
          </a:p>
          <a:p>
            <a:r>
              <a:rPr lang="en-US" b="1" dirty="0"/>
              <a:t>(1+1) EA</a:t>
            </a:r>
            <a:r>
              <a:rPr lang="en-US" dirty="0"/>
              <a:t>: the simplest EA</a:t>
            </a:r>
          </a:p>
          <a:p>
            <a:r>
              <a:rPr lang="en-US" b="1" dirty="0"/>
              <a:t>Genetic Algorithms</a:t>
            </a:r>
            <a:r>
              <a:rPr lang="en-US" dirty="0"/>
              <a:t>: the most popular EA </a:t>
            </a:r>
          </a:p>
          <a:p>
            <a:r>
              <a:rPr lang="en-US" dirty="0"/>
              <a:t>But there are more…</a:t>
            </a:r>
          </a:p>
        </p:txBody>
      </p:sp>
    </p:spTree>
    <p:extLst>
      <p:ext uri="{BB962C8B-B14F-4D97-AF65-F5344CB8AC3E}">
        <p14:creationId xmlns:p14="http://schemas.microsoft.com/office/powerpoint/2010/main" val="12741777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632" y="2603500"/>
            <a:ext cx="12207240" cy="6286500"/>
          </a:xfrm>
        </p:spPr>
        <p:txBody>
          <a:bodyPr/>
          <a:lstStyle/>
          <a:p>
            <a:r>
              <a:rPr lang="en-US" dirty="0"/>
              <a:t>There are a lot of problems in science and engineering for which we do not know any algorithm that can solve them in </a:t>
            </a:r>
            <a:r>
              <a:rPr lang="en-US" i="1" dirty="0"/>
              <a:t>polynomial</a:t>
            </a:r>
            <a:r>
              <a:rPr lang="en-US" dirty="0"/>
              <a:t> time</a:t>
            </a:r>
          </a:p>
          <a:p>
            <a:pPr lvl="1"/>
            <a:r>
              <a:rPr lang="en-US" dirty="0"/>
              <a:t>Such algorithms might exist, but we do not know them yet</a:t>
            </a:r>
          </a:p>
          <a:p>
            <a:r>
              <a:rPr lang="en-US" i="1" dirty="0"/>
              <a:t>Brute Force</a:t>
            </a:r>
            <a:r>
              <a:rPr lang="en-US" dirty="0"/>
              <a:t>: try all possible combinations, until find valid solution… but that is </a:t>
            </a:r>
            <a:r>
              <a:rPr lang="en-US" i="1" dirty="0"/>
              <a:t>exponential!!!</a:t>
            </a:r>
            <a:r>
              <a:rPr lang="en-US" dirty="0"/>
              <a:t> </a:t>
            </a:r>
          </a:p>
          <a:p>
            <a:r>
              <a:rPr lang="en-US" dirty="0"/>
              <a:t>We need some </a:t>
            </a:r>
            <a:r>
              <a:rPr lang="en-US" i="1" dirty="0"/>
              <a:t>heuristics</a:t>
            </a:r>
            <a:r>
              <a:rPr lang="en-US" dirty="0"/>
              <a:t> to address these problems</a:t>
            </a:r>
          </a:p>
          <a:p>
            <a:pPr lvl="1"/>
            <a:r>
              <a:rPr lang="en-US" dirty="0"/>
              <a:t>But </a:t>
            </a:r>
            <a:r>
              <a:rPr lang="en-US" b="1" dirty="0"/>
              <a:t>no guarantee </a:t>
            </a:r>
            <a:r>
              <a:rPr lang="en-US" dirty="0"/>
              <a:t>that we can find a solution in reasonable time</a:t>
            </a:r>
          </a:p>
        </p:txBody>
      </p:sp>
    </p:spTree>
    <p:extLst>
      <p:ext uri="{BB962C8B-B14F-4D97-AF65-F5344CB8AC3E}">
        <p14:creationId xmlns:p14="http://schemas.microsoft.com/office/powerpoint/2010/main" val="30905625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(1+1) 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0"/>
            <a:ext cx="11913326" cy="6286500"/>
          </a:xfrm>
        </p:spPr>
        <p:txBody>
          <a:bodyPr/>
          <a:lstStyle/>
          <a:p>
            <a:r>
              <a:rPr lang="en-US" dirty="0"/>
              <a:t>Mimic the evolution of a single individual that reproduces asexually, giving birth to only one offspring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1 individual that produces 1 offspring</a:t>
            </a:r>
          </a:p>
          <a:p>
            <a:r>
              <a:rPr lang="en-US" dirty="0"/>
              <a:t>Evolution is driven by mutations in the chromosome of the offspring</a:t>
            </a:r>
          </a:p>
          <a:p>
            <a:r>
              <a:rPr lang="en-US" dirty="0"/>
              <a:t>Kill the offspring if worse than parent, otherwise kill parent after birth</a:t>
            </a:r>
          </a:p>
          <a:p>
            <a:pPr lvl="1"/>
            <a:r>
              <a:rPr lang="en-US" dirty="0"/>
              <a:t>Yep, evolution can be cruel…</a:t>
            </a:r>
          </a:p>
        </p:txBody>
      </p:sp>
    </p:spTree>
    <p:extLst>
      <p:ext uri="{BB962C8B-B14F-4D97-AF65-F5344CB8AC3E}">
        <p14:creationId xmlns:p14="http://schemas.microsoft.com/office/powerpoint/2010/main" val="4808703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33" y="444500"/>
            <a:ext cx="12453257" cy="2159000"/>
          </a:xfrm>
        </p:spPr>
        <p:txBody>
          <a:bodyPr>
            <a:normAutofit/>
          </a:bodyPr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633" y="2603500"/>
            <a:ext cx="12270378" cy="6286500"/>
          </a:xfrm>
        </p:spPr>
        <p:txBody>
          <a:bodyPr/>
          <a:lstStyle/>
          <a:p>
            <a:r>
              <a:rPr lang="en-US" dirty="0"/>
              <a:t>The solutions in your problem space are the </a:t>
            </a:r>
            <a:r>
              <a:rPr lang="en-US" i="1" dirty="0"/>
              <a:t>individuals</a:t>
            </a:r>
            <a:r>
              <a:rPr lang="en-US" dirty="0"/>
              <a:t> you want to evolve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queen positions on board</a:t>
            </a:r>
          </a:p>
          <a:p>
            <a:r>
              <a:rPr lang="en-US" dirty="0"/>
              <a:t>Chromosome: the actual representation of the individual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binary array 0/1 for knapsack problem</a:t>
            </a:r>
          </a:p>
          <a:p>
            <a:r>
              <a:rPr lang="en-US" dirty="0"/>
              <a:t>Mutation: similar to neighborhood in Hill Climbing, it samples new </a:t>
            </a:r>
            <a:r>
              <a:rPr lang="en-US" i="1" dirty="0"/>
              <a:t>similar</a:t>
            </a:r>
            <a:r>
              <a:rPr lang="en-US" dirty="0"/>
              <a:t> individuals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4380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Mutation in 0/1 Sequence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5097" y="3466011"/>
            <a:ext cx="11974286" cy="60437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Mutation: given N bits, each bit can be flipped with probability 1/N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10% probability in the above example</a:t>
            </a:r>
          </a:p>
          <a:p>
            <a:r>
              <a:rPr lang="en-US" i="1" dirty="0"/>
              <a:t>On average, </a:t>
            </a:r>
            <a:r>
              <a:rPr lang="en-US" dirty="0"/>
              <a:t>only 1 bit is flipped per mutation operation</a:t>
            </a:r>
          </a:p>
          <a:p>
            <a:r>
              <a:rPr lang="en-US" i="1" dirty="0"/>
              <a:t>Non-zero</a:t>
            </a:r>
            <a:r>
              <a:rPr lang="en-US" dirty="0"/>
              <a:t> probability to jump to any solution in the search space with a </a:t>
            </a:r>
            <a:r>
              <a:rPr lang="en-US" i="1" dirty="0"/>
              <a:t>single</a:t>
            </a:r>
            <a:r>
              <a:rPr lang="en-US" dirty="0"/>
              <a:t> mutation operator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all bits can be flipped, although with low probability (1/N)^N</a:t>
            </a:r>
          </a:p>
          <a:p>
            <a:r>
              <a:rPr lang="en-US" dirty="0"/>
              <a:t>Reason: small modifications on average, but allow larger jumps to escape from local optima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993295" y="2507019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35556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Genetic Algorithms (GAs)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2603500"/>
            <a:ext cx="9257211" cy="6286500"/>
          </a:xfrm>
        </p:spPr>
        <p:txBody>
          <a:bodyPr/>
          <a:lstStyle/>
          <a:p>
            <a:r>
              <a:rPr lang="en-US" dirty="0"/>
              <a:t>1950s: Turing proposed use of evolution in computer programs</a:t>
            </a:r>
          </a:p>
          <a:p>
            <a:r>
              <a:rPr lang="en-US" dirty="0"/>
              <a:t>1970s: John Holland created GAs to address optimization problems </a:t>
            </a:r>
          </a:p>
          <a:p>
            <a:r>
              <a:rPr lang="en-US" dirty="0"/>
              <a:t>Simulate evolution of an entire </a:t>
            </a:r>
            <a:r>
              <a:rPr lang="en-US" i="1" dirty="0"/>
              <a:t>population</a:t>
            </a:r>
            <a:r>
              <a:rPr lang="en-US" dirty="0"/>
              <a:t> of individuals, which procreate sexually</a:t>
            </a:r>
          </a:p>
        </p:txBody>
      </p:sp>
      <p:pic>
        <p:nvPicPr>
          <p:cNvPr id="2050" name="Picture 2" descr="Image result for Adaptation in Natural and Artificial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719" y="3841750"/>
            <a:ext cx="2876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391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5" y="2603500"/>
            <a:ext cx="12279085" cy="3657963"/>
          </a:xfrm>
        </p:spPr>
        <p:txBody>
          <a:bodyPr/>
          <a:lstStyle/>
          <a:p>
            <a:r>
              <a:rPr lang="en-US" dirty="0"/>
              <a:t>Keep track of K individuals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stored in an array</a:t>
            </a:r>
          </a:p>
          <a:p>
            <a:r>
              <a:rPr lang="en-US" dirty="0"/>
              <a:t>At the end of search, return the best solution in the population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502" y="6370328"/>
            <a:ext cx="8197850" cy="30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967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69" y="2603500"/>
            <a:ext cx="1167783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search will be composed of 1 or more </a:t>
            </a:r>
            <a:r>
              <a:rPr lang="en-US" i="1" dirty="0"/>
              <a:t>generations</a:t>
            </a:r>
          </a:p>
          <a:p>
            <a:r>
              <a:rPr lang="en-US" dirty="0"/>
              <a:t>At each generation, select individuals for reproduction</a:t>
            </a:r>
          </a:p>
          <a:p>
            <a:r>
              <a:rPr lang="en-US" dirty="0"/>
              <a:t>Create a new generation of same size K</a:t>
            </a:r>
          </a:p>
          <a:p>
            <a:r>
              <a:rPr lang="en-US" dirty="0"/>
              <a:t>Kill the previous generation</a:t>
            </a:r>
          </a:p>
          <a:p>
            <a:pPr lvl="1"/>
            <a:r>
              <a:rPr lang="en-US" dirty="0"/>
              <a:t>Yes, evolution is really cruel…</a:t>
            </a:r>
          </a:p>
          <a:p>
            <a:r>
              <a:rPr lang="en-US" dirty="0"/>
              <a:t>Note: given same amount of fitness evaluations Z or time budget, a larger population K means less generations G, </a:t>
            </a:r>
            <a:r>
              <a:rPr lang="en-US" dirty="0" err="1"/>
              <a:t>ie</a:t>
            </a:r>
            <a:r>
              <a:rPr lang="en-US" dirty="0"/>
              <a:t> Z = K * G </a:t>
            </a:r>
          </a:p>
        </p:txBody>
      </p:sp>
      <p:pic>
        <p:nvPicPr>
          <p:cNvPr id="2050" name="Picture 2" descr="Image result for gene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9" y="444500"/>
            <a:ext cx="3165475" cy="177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48514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fittest individuals will have higher chances of reproduction</a:t>
            </a:r>
          </a:p>
          <a:p>
            <a:r>
              <a:rPr lang="en-US" dirty="0"/>
              <a:t>Different strategies for parent selection</a:t>
            </a:r>
          </a:p>
          <a:p>
            <a:r>
              <a:rPr lang="en-US" dirty="0"/>
              <a:t>Tournament Selection: sample T individuals </a:t>
            </a:r>
            <a:r>
              <a:rPr lang="en-US" i="1" dirty="0"/>
              <a:t>randomly </a:t>
            </a:r>
            <a:r>
              <a:rPr lang="en-US" dirty="0"/>
              <a:t>from the population, and choose the best among them (according to the fitness function)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24" y="209550"/>
            <a:ext cx="3400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397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4" y="444500"/>
            <a:ext cx="10233025" cy="2159000"/>
          </a:xfrm>
        </p:spPr>
        <p:txBody>
          <a:bodyPr/>
          <a:lstStyle/>
          <a:p>
            <a:r>
              <a:rPr lang="en-US" dirty="0"/>
              <a:t>Sexual Reproduction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2 parents, which give birth to 2 offspring</a:t>
            </a:r>
          </a:p>
          <a:p>
            <a:pPr lvl="1"/>
            <a:r>
              <a:rPr lang="en-US" dirty="0"/>
              <a:t>Note, ignoring gender here…</a:t>
            </a:r>
          </a:p>
          <a:p>
            <a:r>
              <a:rPr lang="en-US" dirty="0"/>
              <a:t>Offspring will share genetic material with their parents, via the </a:t>
            </a:r>
            <a:r>
              <a:rPr lang="en-US" i="1" dirty="0"/>
              <a:t>crossover</a:t>
            </a:r>
            <a:r>
              <a:rPr lang="en-US" dirty="0"/>
              <a:t> operation (aka </a:t>
            </a:r>
            <a:r>
              <a:rPr lang="en-US" dirty="0" err="1"/>
              <a:t>xover</a:t>
            </a:r>
            <a:r>
              <a:rPr lang="en-US" dirty="0"/>
              <a:t>)</a:t>
            </a:r>
          </a:p>
          <a:p>
            <a:r>
              <a:rPr lang="en-US" dirty="0"/>
              <a:t>After </a:t>
            </a:r>
            <a:r>
              <a:rPr lang="en-US" dirty="0" err="1"/>
              <a:t>xover</a:t>
            </a:r>
            <a:r>
              <a:rPr lang="en-US" dirty="0"/>
              <a:t>, offspring still have chances of getting mutated</a:t>
            </a:r>
          </a:p>
        </p:txBody>
      </p:sp>
      <p:pic>
        <p:nvPicPr>
          <p:cNvPr id="3074" name="Picture 2" descr="Image result for censo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9" y="444500"/>
            <a:ext cx="2365375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1283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098550"/>
          </a:xfrm>
        </p:spPr>
        <p:txBody>
          <a:bodyPr>
            <a:normAutofit fontScale="90000"/>
          </a:bodyPr>
          <a:lstStyle/>
          <a:p>
            <a:r>
              <a:rPr lang="en-US" dirty="0"/>
              <a:t>Crossover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50670" y="24689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850670" y="36135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8185605" y="1955799"/>
            <a:ext cx="0" cy="2781300"/>
          </a:xfrm>
          <a:prstGeom prst="line">
            <a:avLst/>
          </a:prstGeom>
          <a:ln w="1270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850670" y="6202718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850670" y="7537805"/>
          <a:ext cx="866987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36608141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3802828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57964327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78341050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8641906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71598133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137906819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501990864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99376385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2988301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0264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5934" y="24301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5934" y="3601020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Parent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2500" y="6163983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2500" y="7441538"/>
            <a:ext cx="27622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Offspring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210" y="4758092"/>
            <a:ext cx="596854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Choose </a:t>
            </a:r>
            <a:r>
              <a:rPr lang="en-US" sz="2800" dirty="0"/>
              <a:t>a splitting point, </a:t>
            </a:r>
            <a:r>
              <a:rPr lang="en-US" sz="2800" dirty="0" err="1"/>
              <a:t>eg</a:t>
            </a:r>
            <a:r>
              <a:rPr lang="en-US" sz="2800" dirty="0"/>
              <a:t> the middle of the chromosomes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835658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Xover</a:t>
            </a:r>
            <a:r>
              <a:rPr lang="en-US" dirty="0"/>
              <a:t> 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some domains, there are constraints in the representation 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recall example of queen positions</a:t>
            </a:r>
          </a:p>
          <a:p>
            <a:r>
              <a:rPr lang="en-US" dirty="0"/>
              <a:t>A </a:t>
            </a:r>
            <a:r>
              <a:rPr lang="en-US" dirty="0" err="1"/>
              <a:t>xover</a:t>
            </a:r>
            <a:r>
              <a:rPr lang="en-US" dirty="0"/>
              <a:t> could lead to invalid offspring</a:t>
            </a:r>
          </a:p>
          <a:p>
            <a:r>
              <a:rPr lang="en-US" dirty="0"/>
              <a:t>Two options: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/>
              <a:t>Kill them</a:t>
            </a:r>
          </a:p>
          <a:p>
            <a:pPr marL="958850" lvl="1" indent="-514350">
              <a:buFont typeface="+mj-lt"/>
              <a:buAutoNum type="arabicPeriod"/>
            </a:pPr>
            <a:r>
              <a:rPr lang="en-US" dirty="0"/>
              <a:t>Try to repair them</a:t>
            </a:r>
          </a:p>
        </p:txBody>
      </p:sp>
    </p:spTree>
    <p:extLst>
      <p:ext uri="{BB962C8B-B14F-4D97-AF65-F5344CB8AC3E}">
        <p14:creationId xmlns:p14="http://schemas.microsoft.com/office/powerpoint/2010/main" val="3988265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0602" y="2603500"/>
            <a:ext cx="4507992" cy="44008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to find best shape to reduce air resistance?</a:t>
            </a:r>
          </a:p>
          <a:p>
            <a:r>
              <a:rPr lang="en-US" dirty="0"/>
              <a:t>Can have different designs, and then test them in a wind tunnel</a:t>
            </a:r>
          </a:p>
        </p:txBody>
      </p:sp>
      <p:pic>
        <p:nvPicPr>
          <p:cNvPr id="1028" name="Picture 4" descr="Image result for formula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6" y="2514097"/>
            <a:ext cx="4460386" cy="250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ind tun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364" y="5378699"/>
            <a:ext cx="3401568" cy="198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irplane norweg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" y="7239746"/>
            <a:ext cx="3701923" cy="175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301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 not want to lose your best individuals</a:t>
            </a:r>
          </a:p>
          <a:p>
            <a:pPr lvl="1"/>
            <a:r>
              <a:rPr lang="en-US" dirty="0"/>
              <a:t>Unlucky in (tournament) selection</a:t>
            </a:r>
          </a:p>
          <a:p>
            <a:pPr lvl="1"/>
            <a:r>
              <a:rPr lang="en-US" dirty="0"/>
              <a:t>Negative mutations</a:t>
            </a:r>
          </a:p>
          <a:p>
            <a:r>
              <a:rPr lang="en-US" dirty="0"/>
              <a:t>At each generation, copy the best B individuals over the next generation, without </a:t>
            </a:r>
            <a:r>
              <a:rPr lang="en-US" dirty="0" err="1"/>
              <a:t>xover</a:t>
            </a:r>
            <a:r>
              <a:rPr lang="en-US" dirty="0"/>
              <a:t> or mutation</a:t>
            </a:r>
          </a:p>
          <a:p>
            <a:r>
              <a:rPr lang="en-US" dirty="0"/>
              <a:t>Even in evolution, some elite individuals still cheat the system and get preferential treatment…</a:t>
            </a:r>
          </a:p>
        </p:txBody>
      </p:sp>
    </p:spTree>
    <p:extLst>
      <p:ext uri="{BB962C8B-B14F-4D97-AF65-F5344CB8AC3E}">
        <p14:creationId xmlns:p14="http://schemas.microsoft.com/office/powerpoint/2010/main" val="222654068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“crazy” stuff </a:t>
            </a:r>
            <a:r>
              <a:rPr lang="en-US"/>
              <a:t>actually work???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3487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Genetic Algorithms are among the most used kind of optimization algorithms</a:t>
            </a:r>
          </a:p>
          <a:p>
            <a:r>
              <a:rPr lang="en-US" dirty="0"/>
              <a:t>Successfully used in a lot, a lot of different domains</a:t>
            </a:r>
          </a:p>
          <a:p>
            <a:r>
              <a:rPr lang="en-US" dirty="0"/>
              <a:t>Goldberg’s 1989 book on GAs is among the most cited books in the </a:t>
            </a:r>
            <a:r>
              <a:rPr lang="en-US" i="1" dirty="0"/>
              <a:t>whole</a:t>
            </a:r>
            <a:r>
              <a:rPr lang="en-US" dirty="0"/>
              <a:t> field of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150517953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525" y="2603500"/>
            <a:ext cx="8620125" cy="6286500"/>
          </a:xfrm>
        </p:spPr>
        <p:txBody>
          <a:bodyPr/>
          <a:lstStyle/>
          <a:p>
            <a:r>
              <a:rPr lang="en-US" dirty="0"/>
              <a:t>Evolution of antenna designs</a:t>
            </a:r>
          </a:p>
          <a:p>
            <a:pPr lvl="1"/>
            <a:r>
              <a:rPr lang="en-US" dirty="0"/>
              <a:t>Optimize </a:t>
            </a:r>
            <a:r>
              <a:rPr lang="en-US" dirty="0" err="1"/>
              <a:t>beamwidth</a:t>
            </a:r>
            <a:r>
              <a:rPr lang="en-US" dirty="0"/>
              <a:t> and impedance bandwidth</a:t>
            </a:r>
          </a:p>
          <a:p>
            <a:r>
              <a:rPr lang="en-US" dirty="0"/>
              <a:t>Best found with an Evolutionary Algorithm</a:t>
            </a:r>
          </a:p>
          <a:p>
            <a:r>
              <a:rPr lang="en-US" dirty="0"/>
              <a:t>Used for example in NASA </a:t>
            </a:r>
            <a:r>
              <a:rPr lang="en-US" dirty="0" err="1"/>
              <a:t>spacecrafts</a:t>
            </a:r>
            <a:r>
              <a:rPr lang="en-US" dirty="0"/>
              <a:t> </a:t>
            </a:r>
          </a:p>
        </p:txBody>
      </p:sp>
      <p:pic>
        <p:nvPicPr>
          <p:cNvPr id="4098" name="Picture 2" descr="https://upload.wikimedia.org/wikipedia/commons/thumb/f/ff/St_5-xband-antenna.jpg/220px-St_5-xband-anten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07" y="3421856"/>
            <a:ext cx="3627493" cy="464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44049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2400"/>
              </a:spcBef>
            </a:pPr>
            <a:r>
              <a:rPr lang="en-US" dirty="0"/>
              <a:t>There is of course much more… we just scratched the surface</a:t>
            </a:r>
          </a:p>
          <a:p>
            <a:pPr>
              <a:spcBef>
                <a:spcPts val="2400"/>
              </a:spcBef>
            </a:pPr>
            <a:r>
              <a:rPr lang="en-US" dirty="0"/>
              <a:t>Tradeoff </a:t>
            </a:r>
            <a:r>
              <a:rPr lang="en-US" i="1" dirty="0"/>
              <a:t>exploration</a:t>
            </a:r>
            <a:r>
              <a:rPr lang="en-US" dirty="0"/>
              <a:t> vs </a:t>
            </a:r>
            <a:r>
              <a:rPr lang="en-US" i="1" dirty="0"/>
              <a:t>exploitation</a:t>
            </a:r>
            <a:r>
              <a:rPr lang="en-US" dirty="0"/>
              <a:t> of search landscape</a:t>
            </a:r>
          </a:p>
          <a:p>
            <a:pPr>
              <a:spcBef>
                <a:spcPts val="2400"/>
              </a:spcBef>
            </a:pPr>
            <a:r>
              <a:rPr lang="en-US" dirty="0"/>
              <a:t>Landscape Analysis</a:t>
            </a:r>
          </a:p>
          <a:p>
            <a:pPr>
              <a:spcBef>
                <a:spcPts val="2400"/>
              </a:spcBef>
            </a:pPr>
            <a:r>
              <a:rPr lang="en-US" dirty="0"/>
              <a:t>Parameter tuning</a:t>
            </a:r>
          </a:p>
          <a:p>
            <a:pPr>
              <a:spcBef>
                <a:spcPts val="2400"/>
              </a:spcBef>
            </a:pPr>
            <a:r>
              <a:rPr lang="en-US" dirty="0"/>
              <a:t>Multi-Objective Optimization of conflicting goals</a:t>
            </a:r>
          </a:p>
          <a:p>
            <a:pPr>
              <a:spcBef>
                <a:spcPts val="2400"/>
              </a:spcBef>
            </a:pPr>
            <a:r>
              <a:rPr lang="en-US" i="1" dirty="0"/>
              <a:t>Genotype</a:t>
            </a:r>
            <a:r>
              <a:rPr lang="en-US" dirty="0"/>
              <a:t> vs </a:t>
            </a:r>
            <a:r>
              <a:rPr lang="en-US" i="1" dirty="0"/>
              <a:t>Phenotype</a:t>
            </a:r>
          </a:p>
          <a:p>
            <a:pPr>
              <a:spcBef>
                <a:spcPts val="2400"/>
              </a:spcBef>
            </a:pPr>
            <a:r>
              <a:rPr lang="en-US" dirty="0"/>
              <a:t>Population diversity</a:t>
            </a:r>
          </a:p>
          <a:p>
            <a:pPr>
              <a:spcBef>
                <a:spcPts val="2400"/>
              </a:spcBef>
            </a:pPr>
            <a:r>
              <a:rPr lang="en-US" dirty="0"/>
              <a:t>Etc. etc.</a:t>
            </a:r>
          </a:p>
        </p:txBody>
      </p:sp>
    </p:spTree>
    <p:extLst>
      <p:ext uri="{BB962C8B-B14F-4D97-AF65-F5344CB8AC3E}">
        <p14:creationId xmlns:p14="http://schemas.microsoft.com/office/powerpoint/2010/main" val="409466808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Algorithm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352" y="2603500"/>
            <a:ext cx="12339874" cy="6839264"/>
          </a:xfrm>
        </p:spPr>
        <p:txBody>
          <a:bodyPr/>
          <a:lstStyle/>
          <a:p>
            <a:r>
              <a:rPr lang="en-US" i="1" dirty="0"/>
              <a:t>Due to NFL, it depends on the problem</a:t>
            </a:r>
          </a:p>
          <a:p>
            <a:r>
              <a:rPr lang="en-US" b="1" dirty="0"/>
              <a:t>(1+1)EA </a:t>
            </a:r>
            <a:r>
              <a:rPr lang="en-US" dirty="0"/>
              <a:t>is an easy to write algorithm, which gives good performance on many different kinds of real-world problems</a:t>
            </a:r>
          </a:p>
          <a:p>
            <a:r>
              <a:rPr lang="en-US" dirty="0"/>
              <a:t>For test case generation, we will see more specialized algorithms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58094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Protein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8584" y="2603500"/>
            <a:ext cx="5769864" cy="6286500"/>
          </a:xfrm>
        </p:spPr>
        <p:txBody>
          <a:bodyPr/>
          <a:lstStyle/>
          <a:p>
            <a:r>
              <a:rPr lang="en-US" dirty="0"/>
              <a:t>How to find the right sequence of amino acids which will result in a protein with some sought properties?</a:t>
            </a:r>
          </a:p>
        </p:txBody>
      </p:sp>
      <p:pic>
        <p:nvPicPr>
          <p:cNvPr id="2050" name="Picture 2" descr="Image result for protein molec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9" y="2738945"/>
            <a:ext cx="4096385" cy="30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rotein molecu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5" y="6328229"/>
            <a:ext cx="2954564" cy="29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320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Market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07224" y="2603500"/>
            <a:ext cx="4545076" cy="3248660"/>
          </a:xfrm>
        </p:spPr>
        <p:txBody>
          <a:bodyPr/>
          <a:lstStyle/>
          <a:p>
            <a:r>
              <a:rPr lang="en-US" dirty="0"/>
              <a:t>How to find best investment portfolio to maximize profit?</a:t>
            </a:r>
          </a:p>
        </p:txBody>
      </p:sp>
      <p:pic>
        <p:nvPicPr>
          <p:cNvPr id="3074" name="Picture 2" descr="Image result for stock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5" y="2603500"/>
            <a:ext cx="3736142" cy="280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ock mark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51" y="6071616"/>
            <a:ext cx="52057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541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Schedule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0" y="2603500"/>
            <a:ext cx="5925820" cy="6286500"/>
          </a:xfrm>
        </p:spPr>
        <p:txBody>
          <a:bodyPr/>
          <a:lstStyle/>
          <a:p>
            <a:r>
              <a:rPr lang="en-US" dirty="0"/>
              <a:t>How to find best class schedule for which:</a:t>
            </a:r>
          </a:p>
          <a:p>
            <a:pPr lvl="1"/>
            <a:r>
              <a:rPr lang="en-US" dirty="0"/>
              <a:t>There is time for all classes</a:t>
            </a:r>
          </a:p>
          <a:p>
            <a:pPr lvl="1"/>
            <a:r>
              <a:rPr lang="en-US" dirty="0"/>
              <a:t>Classes in same year are not in parallel (</a:t>
            </a:r>
            <a:r>
              <a:rPr lang="en-US" dirty="0" err="1"/>
              <a:t>ie</a:t>
            </a:r>
            <a:r>
              <a:rPr lang="en-US" dirty="0"/>
              <a:t> conflicting)</a:t>
            </a:r>
          </a:p>
          <a:p>
            <a:pPr lvl="1"/>
            <a:r>
              <a:rPr lang="en-US" dirty="0"/>
              <a:t>Preferences of lectures are taken into account</a:t>
            </a:r>
          </a:p>
          <a:p>
            <a:pPr lvl="1"/>
            <a:r>
              <a:rPr lang="en-US" dirty="0"/>
              <a:t>Etc.</a:t>
            </a:r>
          </a:p>
          <a:p>
            <a:pPr lvl="1"/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lass sche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59" y="2681034"/>
            <a:ext cx="3913505" cy="30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7" y="6355080"/>
            <a:ext cx="4923149" cy="21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351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RPG Equipment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4204" y="3024568"/>
            <a:ext cx="5660644" cy="38704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RPGs, how find best combination of wearable  items to maximize attack and defense under the constraints of maximum weight and item slots available?</a:t>
            </a:r>
          </a:p>
        </p:txBody>
      </p:sp>
      <p:pic>
        <p:nvPicPr>
          <p:cNvPr id="5122" name="Picture 2" descr="Image result for skyrim inven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024568"/>
            <a:ext cx="6123165" cy="344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61299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2825</Words>
  <Application>Microsoft Macintosh PowerPoint</Application>
  <PresentationFormat>Custom</PresentationFormat>
  <Paragraphs>447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Cambria Math</vt:lpstr>
      <vt:lpstr>Helvetica Light</vt:lpstr>
      <vt:lpstr>Helvetica Neue</vt:lpstr>
      <vt:lpstr>Wingdings</vt:lpstr>
      <vt:lpstr>White</vt:lpstr>
      <vt:lpstr>Development and Automated Testing of RESTful APIs  Lesson 04</vt:lpstr>
      <vt:lpstr>Goals</vt:lpstr>
      <vt:lpstr>Runtime Of Algorithms</vt:lpstr>
      <vt:lpstr>Complex Problems</vt:lpstr>
      <vt:lpstr>Vehicle Design</vt:lpstr>
      <vt:lpstr>Protein Design</vt:lpstr>
      <vt:lpstr>Stock Market</vt:lpstr>
      <vt:lpstr>Class Schedule</vt:lpstr>
      <vt:lpstr>RPG Equipment</vt:lpstr>
      <vt:lpstr>Optimization Problem</vt:lpstr>
      <vt:lpstr>Search Space</vt:lpstr>
      <vt:lpstr>Fitness Function</vt:lpstr>
      <vt:lpstr>Optimization Algorithms</vt:lpstr>
      <vt:lpstr>Search Operator</vt:lpstr>
      <vt:lpstr>Example:  Knapsack Problem (KP)</vt:lpstr>
      <vt:lpstr>Details</vt:lpstr>
      <vt:lpstr>Brute Force</vt:lpstr>
      <vt:lpstr>Greedy Algorithm</vt:lpstr>
      <vt:lpstr>KP Example</vt:lpstr>
      <vt:lpstr>Greedy: Heaviest First</vt:lpstr>
      <vt:lpstr>Greedy: Lightest First</vt:lpstr>
      <vt:lpstr>Greedy: Best Ratio</vt:lpstr>
      <vt:lpstr>Best Solution</vt:lpstr>
      <vt:lpstr>General Optimization Algorithms</vt:lpstr>
      <vt:lpstr>Random Search (RS)</vt:lpstr>
      <vt:lpstr>Hill Climbing (HC)</vt:lpstr>
      <vt:lpstr>Very Simplified Example</vt:lpstr>
      <vt:lpstr>HC for KP</vt:lpstr>
      <vt:lpstr>No Free Lunch (NFL) Theorem</vt:lpstr>
      <vt:lpstr>Queen Puzzle (QP)</vt:lpstr>
      <vt:lpstr>QP As Optimization</vt:lpstr>
      <vt:lpstr>QP: Better Representation</vt:lpstr>
      <vt:lpstr>QP Cont.</vt:lpstr>
      <vt:lpstr>Decision Problem</vt:lpstr>
      <vt:lpstr>NP</vt:lpstr>
      <vt:lpstr>P</vt:lpstr>
      <vt:lpstr>Nature Inspired Algorithms</vt:lpstr>
      <vt:lpstr>Theory Evolution</vt:lpstr>
      <vt:lpstr>Evolutionary Algorithms (EAs)</vt:lpstr>
      <vt:lpstr>(1+1) EA</vt:lpstr>
      <vt:lpstr>Representation</vt:lpstr>
      <vt:lpstr>Mutation in 0/1 Sequence</vt:lpstr>
      <vt:lpstr>Genetic Algorithms (GAs)</vt:lpstr>
      <vt:lpstr>Population</vt:lpstr>
      <vt:lpstr>Generation</vt:lpstr>
      <vt:lpstr>Selection</vt:lpstr>
      <vt:lpstr>Sexual Reproduction</vt:lpstr>
      <vt:lpstr>Crossover</vt:lpstr>
      <vt:lpstr>Xover Issues</vt:lpstr>
      <vt:lpstr>Elitism</vt:lpstr>
      <vt:lpstr>Does this “crazy” stuff actually work???</vt:lpstr>
      <vt:lpstr>Usage</vt:lpstr>
      <vt:lpstr>Example</vt:lpstr>
      <vt:lpstr>More…</vt:lpstr>
      <vt:lpstr>Which Algorithm to Use?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Andrea Arcuri</cp:lastModifiedBy>
  <cp:revision>354</cp:revision>
  <dcterms:modified xsi:type="dcterms:W3CDTF">2019-07-18T14:09:17Z</dcterms:modified>
</cp:coreProperties>
</file>